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5" r:id="rId4"/>
    <p:sldId id="264" r:id="rId5"/>
    <p:sldId id="260" r:id="rId6"/>
  </p:sldIdLst>
  <p:sldSz cx="9144000" cy="5143500" type="screen16x9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33">
          <p15:clr>
            <a:srgbClr val="A4A3A4"/>
          </p15:clr>
        </p15:guide>
        <p15:guide id="2" orient="horz" pos="3169">
          <p15:clr>
            <a:srgbClr val="A4A3A4"/>
          </p15:clr>
        </p15:guide>
        <p15:guide id="3" pos="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3B9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25"/>
    <p:restoredTop sz="95250" autoAdjust="0"/>
  </p:normalViewPr>
  <p:slideViewPr>
    <p:cSldViewPr snapToGrid="0" showGuides="1">
      <p:cViewPr varScale="1">
        <p:scale>
          <a:sx n="91" d="100"/>
          <a:sy n="91" d="100"/>
        </p:scale>
        <p:origin x="760" y="48"/>
      </p:cViewPr>
      <p:guideLst>
        <p:guide orient="horz" pos="3033"/>
        <p:guide orient="horz" pos="3169"/>
        <p:guide pos="5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2CE6C-339B-6D48-89EF-98BFB8A15979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B03F5-D840-DC4A-98B9-8263B84BE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79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83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6512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3217050"/>
            <a:ext cx="7500938" cy="2713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88" y="4111318"/>
            <a:ext cx="4679325" cy="73453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</p:txBody>
      </p:sp>
      <p:pic>
        <p:nvPicPr>
          <p:cNvPr id="10" name="Picture 9" descr="TCD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1"/>
            <a:ext cx="7500938" cy="3030141"/>
          </a:xfrm>
        </p:spPr>
        <p:txBody>
          <a:bodyPr/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95500"/>
            <a:ext cx="9144000" cy="648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2"/>
            <a:ext cx="7500938" cy="2891980"/>
          </a:xfrm>
        </p:spPr>
        <p:txBody>
          <a:bodyPr/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pic>
        <p:nvPicPr>
          <p:cNvPr id="11" name="Picture 10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13536"/>
            <a:ext cx="1585894" cy="42748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21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410807"/>
            <a:ext cx="3933824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4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410807"/>
            <a:ext cx="3934800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4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4495500"/>
            <a:ext cx="9144000" cy="648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5" name="Picture 14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13536"/>
            <a:ext cx="1585894" cy="427482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078712"/>
            <a:ext cx="4204800" cy="3739329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83" y="1428750"/>
            <a:ext cx="3819525" cy="2990766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4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4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78712"/>
            <a:ext cx="9144000" cy="3739319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71711" cy="514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 lang="en-GB"/>
          </a:p>
        </p:txBody>
      </p:sp>
      <p:pic>
        <p:nvPicPr>
          <p:cNvPr id="5" name="Picture 4" descr="TCD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86" y="270000"/>
            <a:ext cx="7500939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303403"/>
            <a:ext cx="7500938" cy="307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  <p:sldLayoutId id="2147483657" r:id="rId5"/>
    <p:sldLayoutId id="2147483658" r:id="rId6"/>
    <p:sldLayoutId id="2147483659" r:id="rId7"/>
    <p:sldLayoutId id="214748365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417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3175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8325" indent="-22225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84225" indent="-201613" algn="l" defTabSz="914400" rtl="0" eaLnBrk="1" latinLnBrk="0" hangingPunct="1">
        <a:spcBef>
          <a:spcPts val="1134"/>
        </a:spcBef>
        <a:buClr>
          <a:schemeClr val="tx2"/>
        </a:buClr>
        <a:buFont typeface="Minion Pro" pitchFamily="18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0125" indent="-185738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audio" Target="../media/media1.m4a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microsoft.com/office/2007/relationships/media" Target="../media/media1.m4a"/><Relationship Id="rId1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6.jp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176" y="2786400"/>
            <a:ext cx="7683449" cy="416138"/>
          </a:xfrm>
        </p:spPr>
        <p:txBody>
          <a:bodyPr/>
          <a:lstStyle/>
          <a:p>
            <a:r>
              <a:rPr lang="en-US" dirty="0"/>
              <a:t>Reinforcement Learning with Taxi-</a:t>
            </a:r>
            <a:r>
              <a:rPr lang="en-US" dirty="0" err="1"/>
              <a:t>Traveller</a:t>
            </a:r>
            <a:r>
              <a:rPr lang="en-US" dirty="0"/>
              <a:t> Agent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164" y="3217050"/>
            <a:ext cx="7683449" cy="271350"/>
          </a:xfrm>
        </p:spPr>
        <p:txBody>
          <a:bodyPr/>
          <a:lstStyle/>
          <a:p>
            <a:r>
              <a:rPr lang="en-IN" b="1" dirty="0"/>
              <a:t>CS7IS2 Project (2019-2020)</a:t>
            </a:r>
            <a:endParaRPr lang="en-IN" dirty="0"/>
          </a:p>
          <a:p>
            <a:br>
              <a:rPr lang="en-IN" dirty="0"/>
            </a:b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46164" y="3639312"/>
            <a:ext cx="8223516" cy="1206537"/>
          </a:xfrm>
        </p:spPr>
        <p:txBody>
          <a:bodyPr/>
          <a:lstStyle/>
          <a:p>
            <a:r>
              <a:rPr lang="en-GB" dirty="0"/>
              <a:t>Submitted by:</a:t>
            </a:r>
          </a:p>
          <a:p>
            <a:r>
              <a:rPr lang="en-IN" sz="1100" b="0" dirty="0"/>
              <a:t>Ankit </a:t>
            </a:r>
            <a:r>
              <a:rPr lang="en-IN" sz="1100" b="0" dirty="0" err="1"/>
              <a:t>Taparia</a:t>
            </a:r>
            <a:r>
              <a:rPr lang="en-IN" sz="1100" dirty="0"/>
              <a:t>  </a:t>
            </a:r>
            <a:r>
              <a:rPr lang="en-IN" sz="1100" b="0" dirty="0"/>
              <a:t>19302722</a:t>
            </a:r>
            <a:br>
              <a:rPr lang="en-IN" sz="1100" dirty="0"/>
            </a:br>
            <a:r>
              <a:rPr lang="en-IN" sz="1100" b="0" dirty="0"/>
              <a:t>Rocky </a:t>
            </a:r>
            <a:r>
              <a:rPr lang="en-IN" sz="1100" b="0" dirty="0" err="1"/>
              <a:t>Bilei</a:t>
            </a:r>
            <a:r>
              <a:rPr lang="en-IN" sz="1100" dirty="0"/>
              <a:t>  </a:t>
            </a:r>
            <a:r>
              <a:rPr lang="en-IN" sz="1100" b="0" dirty="0"/>
              <a:t>15325585</a:t>
            </a:r>
            <a:br>
              <a:rPr lang="en-IN" sz="1100" dirty="0"/>
            </a:br>
            <a:r>
              <a:rPr lang="en-IN" sz="1100" b="0" dirty="0"/>
              <a:t>Siddhartha Bhattacharyya</a:t>
            </a:r>
            <a:r>
              <a:rPr lang="en-IN" sz="1100" dirty="0"/>
              <a:t>  </a:t>
            </a:r>
            <a:r>
              <a:rPr lang="en-IN" sz="1100" b="0" dirty="0"/>
              <a:t>19301936</a:t>
            </a:r>
            <a:br>
              <a:rPr lang="en-IN" sz="1100" dirty="0"/>
            </a:br>
            <a:r>
              <a:rPr lang="en-IN" sz="1100" b="0" dirty="0" err="1"/>
              <a:t>Srijan</a:t>
            </a:r>
            <a:r>
              <a:rPr lang="en-IN" sz="1100" b="0" dirty="0"/>
              <a:t> Gupta</a:t>
            </a:r>
            <a:r>
              <a:rPr lang="en-IN" sz="1100" dirty="0"/>
              <a:t>  </a:t>
            </a:r>
            <a:r>
              <a:rPr lang="en-IN" sz="1100" b="0" dirty="0"/>
              <a:t>17317499</a:t>
            </a:r>
            <a:br>
              <a:rPr lang="en-IN" sz="1100" dirty="0"/>
            </a:br>
            <a:r>
              <a:rPr lang="en-IN" sz="1100" b="0" dirty="0"/>
              <a:t>Tanmay </a:t>
            </a:r>
            <a:r>
              <a:rPr lang="en-IN" sz="1100" b="0" dirty="0" err="1"/>
              <a:t>Bagla</a:t>
            </a:r>
            <a:r>
              <a:rPr lang="en-IN" sz="1100" b="0"/>
              <a:t>  19300702</a:t>
            </a:r>
            <a:br>
              <a:rPr lang="en-IN" dirty="0"/>
            </a:b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C6DFC9-ED4F-4568-9997-09D4226B1C16}"/>
              </a:ext>
            </a:extLst>
          </p:cNvPr>
          <p:cNvSpPr/>
          <p:nvPr/>
        </p:nvSpPr>
        <p:spPr>
          <a:xfrm>
            <a:off x="7309445" y="3203727"/>
            <a:ext cx="1794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Date 14/04/2020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4" y="270000"/>
            <a:ext cx="8038681" cy="421200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0944" y="1239982"/>
            <a:ext cx="3583041" cy="351212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algorithms are implemented to design a simulation of a self-driving taxi which involves picking up and dropping of the passenger to the correct location.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1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GB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Gym environment consists of 500 state spaces and six primitive actions. These actions include four navigations i.e. North, South, East and West and two actions </a:t>
            </a:r>
            <a:r>
              <a:rPr lang="en-GB" sz="11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GB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100" b="0" dirty="0">
                <a:solidFill>
                  <a:srgbClr val="333333"/>
                </a:solidFill>
                <a:latin typeface="proxima-nova"/>
              </a:rPr>
              <a:t>pickup and drop.</a:t>
            </a:r>
            <a:endParaRPr lang="en-GB" sz="1100" b="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reward of -1 for each action and an additional reward of +20 for successfully delivering the passenger. There is a reward of -10 if the taxi attempts to execute the drop or pickup actions illegally.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taxi problem requires an algorithm that supports temporal abstraction, state abstraction and subtask sharing which makes Reinforcement learning an ideal candidate for solving the task</a:t>
            </a: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046" y="691200"/>
            <a:ext cx="7500938" cy="207169"/>
          </a:xfrm>
        </p:spPr>
        <p:txBody>
          <a:bodyPr/>
          <a:lstStyle/>
          <a:p>
            <a:r>
              <a:rPr lang="en-GB" dirty="0"/>
              <a:t>Problem Definition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3600" rtlCol="0" anchor="t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6894FE-695F-4A1E-8140-E8883C68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337" y="2265054"/>
            <a:ext cx="1392083" cy="112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Taxi">
            <a:extLst>
              <a:ext uri="{FF2B5EF4-FFF2-40B4-BE49-F238E27FC236}">
                <a16:creationId xmlns:a16="http://schemas.microsoft.com/office/drawing/2014/main" id="{6AF61730-6E72-4825-9121-16C6E1B5F2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7707" y="2772247"/>
            <a:ext cx="324577" cy="20716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461384-21D1-4717-B44C-4A9EC3303B7A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419995" y="2429093"/>
            <a:ext cx="1" cy="34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49E41E-7C8B-4F57-BECB-91A4E443414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19995" y="2979416"/>
            <a:ext cx="1" cy="34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59D824-84FE-4528-9955-39311333A3D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582284" y="2875831"/>
            <a:ext cx="3629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580973-90B5-40DE-A14B-037A854D8C4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68563" y="2875832"/>
            <a:ext cx="389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22" descr="Arrow Slight curve">
            <a:extLst>
              <a:ext uri="{FF2B5EF4-FFF2-40B4-BE49-F238E27FC236}">
                <a16:creationId xmlns:a16="http://schemas.microsoft.com/office/drawing/2014/main" id="{3D1641D6-AC1D-44A8-BB80-34C4E0877B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5994" y="2849728"/>
            <a:ext cx="265230" cy="343146"/>
          </a:xfrm>
          <a:prstGeom prst="rect">
            <a:avLst/>
          </a:prstGeom>
        </p:spPr>
      </p:pic>
      <p:pic>
        <p:nvPicPr>
          <p:cNvPr id="25" name="Graphic 24" descr="Arrow Rotate right">
            <a:extLst>
              <a:ext uri="{FF2B5EF4-FFF2-40B4-BE49-F238E27FC236}">
                <a16:creationId xmlns:a16="http://schemas.microsoft.com/office/drawing/2014/main" id="{7FE0D5E7-9855-4B63-8B13-A554FBD5A15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90762" y="2456645"/>
            <a:ext cx="265232" cy="343146"/>
          </a:xfrm>
          <a:prstGeom prst="rect">
            <a:avLst/>
          </a:prstGeom>
        </p:spPr>
      </p:pic>
      <p:pic>
        <p:nvPicPr>
          <p:cNvPr id="27" name="Graphic 26" descr="Taxi">
            <a:extLst>
              <a:ext uri="{FF2B5EF4-FFF2-40B4-BE49-F238E27FC236}">
                <a16:creationId xmlns:a16="http://schemas.microsoft.com/office/drawing/2014/main" id="{5107E2BC-B733-4D0E-8DEE-4D60BA8FBB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9153" y="2761333"/>
            <a:ext cx="324577" cy="207169"/>
          </a:xfrm>
          <a:prstGeom prst="rect">
            <a:avLst/>
          </a:prstGeom>
        </p:spPr>
      </p:pic>
      <p:pic>
        <p:nvPicPr>
          <p:cNvPr id="28" name="Graphic 27" descr="Confused person">
            <a:extLst>
              <a:ext uri="{FF2B5EF4-FFF2-40B4-BE49-F238E27FC236}">
                <a16:creationId xmlns:a16="http://schemas.microsoft.com/office/drawing/2014/main" id="{B3B5F720-0191-438C-91E3-10FC7E12002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37208" y="2628217"/>
            <a:ext cx="153554" cy="243853"/>
          </a:xfrm>
          <a:prstGeom prst="rect">
            <a:avLst/>
          </a:prstGeom>
        </p:spPr>
      </p:pic>
      <p:pic>
        <p:nvPicPr>
          <p:cNvPr id="30" name="Graphic 29" descr="Confused person">
            <a:extLst>
              <a:ext uri="{FF2B5EF4-FFF2-40B4-BE49-F238E27FC236}">
                <a16:creationId xmlns:a16="http://schemas.microsoft.com/office/drawing/2014/main" id="{95B6E91B-0F43-45BD-A7B3-E7674A9F029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1703" y="2899374"/>
            <a:ext cx="153554" cy="2438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6C0DE7-C705-4D24-806D-E3DA805FEB74}"/>
              </a:ext>
            </a:extLst>
          </p:cNvPr>
          <p:cNvSpPr txBox="1"/>
          <p:nvPr/>
        </p:nvSpPr>
        <p:spPr>
          <a:xfrm>
            <a:off x="8264472" y="2345376"/>
            <a:ext cx="1019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North</a:t>
            </a:r>
          </a:p>
          <a:p>
            <a:r>
              <a:rPr lang="en-US" sz="1100" dirty="0"/>
              <a:t>South</a:t>
            </a:r>
          </a:p>
          <a:p>
            <a:r>
              <a:rPr lang="en-US" sz="1100" dirty="0"/>
              <a:t>East</a:t>
            </a:r>
          </a:p>
          <a:p>
            <a:r>
              <a:rPr lang="en-US" sz="1100" dirty="0"/>
              <a:t>West</a:t>
            </a:r>
          </a:p>
          <a:p>
            <a:r>
              <a:rPr lang="en-US" sz="1100" dirty="0"/>
              <a:t>Pickup</a:t>
            </a:r>
          </a:p>
          <a:p>
            <a:r>
              <a:rPr lang="en-US" sz="1100" dirty="0"/>
              <a:t>Drop-off</a:t>
            </a:r>
            <a:endParaRPr lang="en-IN" sz="1100" dirty="0"/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BEAD7F81-ACC8-4F4C-B4D4-440B2D5C2EA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37" y="1248094"/>
            <a:ext cx="2421275" cy="858825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7219654D-C397-42A0-89AD-39B054B85E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239" y="3530004"/>
            <a:ext cx="3854648" cy="1219263"/>
          </a:xfrm>
          <a:prstGeom prst="rect">
            <a:avLst/>
          </a:prstGeom>
        </p:spPr>
      </p:pic>
      <p:pic>
        <p:nvPicPr>
          <p:cNvPr id="1043" name="Audio 1042">
            <a:hlinkClick r:id="" action="ppaction://media"/>
            <a:extLst>
              <a:ext uri="{FF2B5EF4-FFF2-40B4-BE49-F238E27FC236}">
                <a16:creationId xmlns:a16="http://schemas.microsoft.com/office/drawing/2014/main" id="{9192213B-13AF-46EE-9455-3037D115F5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008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54"/>
    </mc:Choice>
    <mc:Fallback>
      <p:transition spd="slow" advTm="49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99D8-AA33-440C-9E03-C5492E1A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46" y="269999"/>
            <a:ext cx="8137279" cy="734455"/>
          </a:xfrm>
        </p:spPr>
        <p:txBody>
          <a:bodyPr/>
          <a:lstStyle/>
          <a:p>
            <a:r>
              <a:rPr lang="en-IN" dirty="0"/>
              <a:t>Algorithms</a:t>
            </a:r>
          </a:p>
        </p:txBody>
      </p:sp>
      <p:sp>
        <p:nvSpPr>
          <p:cNvPr id="5" name="Google Shape;150;p2">
            <a:extLst>
              <a:ext uri="{FF2B5EF4-FFF2-40B4-BE49-F238E27FC236}">
                <a16:creationId xmlns:a16="http://schemas.microsoft.com/office/drawing/2014/main" id="{396E46B4-1551-4C3A-B757-1F6FFBBFDFD8}"/>
              </a:ext>
            </a:extLst>
          </p:cNvPr>
          <p:cNvSpPr txBox="1">
            <a:spLocks/>
          </p:cNvSpPr>
          <p:nvPr/>
        </p:nvSpPr>
        <p:spPr>
          <a:xfrm>
            <a:off x="192346" y="1260767"/>
            <a:ext cx="1594818" cy="267038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buSzPts val="1440"/>
              <a:buFont typeface="Arial" pitchFamily="34" charset="0"/>
              <a:buNone/>
              <a:defRPr sz="1100" b="0"/>
            </a:lvl1pPr>
            <a:lvl2pPr marL="317500" indent="-31750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/>
            </a:lvl2pPr>
            <a:lvl3pPr marL="568325" indent="-22225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/>
            </a:lvl3pPr>
            <a:lvl4pPr marL="784225" indent="-201613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/>
            </a:lvl4pPr>
            <a:lvl5pPr marL="1000125" indent="-185738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u="sng" dirty="0"/>
              <a:t>Random Search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as a Baseline for comparing state-of-the-art algorithms.</a:t>
            </a:r>
          </a:p>
          <a:p>
            <a:r>
              <a:rPr lang="en-US" dirty="0"/>
              <a:t>A local search technique with very low complexity.</a:t>
            </a:r>
          </a:p>
          <a:p>
            <a:r>
              <a:rPr lang="en-US" dirty="0"/>
              <a:t>Does not guarantee and optimal solution.</a:t>
            </a:r>
          </a:p>
        </p:txBody>
      </p:sp>
      <p:sp>
        <p:nvSpPr>
          <p:cNvPr id="6" name="Google Shape;151;p2">
            <a:extLst>
              <a:ext uri="{FF2B5EF4-FFF2-40B4-BE49-F238E27FC236}">
                <a16:creationId xmlns:a16="http://schemas.microsoft.com/office/drawing/2014/main" id="{CC3998E2-2485-4196-A7E7-1A3AF1BAD6DA}"/>
              </a:ext>
            </a:extLst>
          </p:cNvPr>
          <p:cNvSpPr txBox="1"/>
          <p:nvPr/>
        </p:nvSpPr>
        <p:spPr>
          <a:xfrm>
            <a:off x="1787164" y="1260767"/>
            <a:ext cx="1590099" cy="267038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buSzPts val="1440"/>
              <a:buFont typeface="Arial" pitchFamily="34" charset="0"/>
              <a:buNone/>
              <a:defRPr sz="1100" b="0"/>
            </a:lvl1pPr>
            <a:lvl2pPr marL="317500" indent="-31750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/>
            </a:lvl2pPr>
            <a:lvl3pPr marL="568325" indent="-22225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/>
            </a:lvl3pPr>
            <a:lvl4pPr marL="784225" indent="-201613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/>
            </a:lvl4pPr>
            <a:lvl5pPr marL="1000125" indent="-185738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IE" u="sng" dirty="0">
                <a:sym typeface="Trebuchet MS"/>
              </a:rPr>
              <a:t>Q-Learning</a:t>
            </a:r>
          </a:p>
          <a:p>
            <a:endParaRPr lang="en-IN" dirty="0"/>
          </a:p>
          <a:p>
            <a:endParaRPr dirty="0"/>
          </a:p>
          <a:p>
            <a:r>
              <a:rPr lang="en-IE" dirty="0">
                <a:sym typeface="Trebuchet MS"/>
              </a:rPr>
              <a:t>An iterative offline learning algorithm</a:t>
            </a:r>
            <a:endParaRPr dirty="0"/>
          </a:p>
          <a:p>
            <a:r>
              <a:rPr lang="en-IE" dirty="0">
                <a:sym typeface="Trebuchet MS"/>
              </a:rPr>
              <a:t>Agent learns from “rewards and penalties” it receives from the environment. </a:t>
            </a:r>
            <a:endParaRPr dirty="0"/>
          </a:p>
          <a:p>
            <a:r>
              <a:rPr lang="en-IE" dirty="0">
                <a:sym typeface="Trebuchet MS"/>
              </a:rPr>
              <a:t>Uses ε-greedy approach to choose next action.</a:t>
            </a:r>
            <a:endParaRPr dirty="0"/>
          </a:p>
          <a:p>
            <a:r>
              <a:rPr lang="en-IE" dirty="0">
                <a:sym typeface="Trebuchet MS"/>
              </a:rPr>
              <a:t>Hyperparameters = α, γ and ε</a:t>
            </a:r>
            <a:endParaRPr dirty="0">
              <a:sym typeface="Trebuchet MS"/>
            </a:endParaRPr>
          </a:p>
        </p:txBody>
      </p:sp>
      <p:sp>
        <p:nvSpPr>
          <p:cNvPr id="7" name="Google Shape;152;p2">
            <a:extLst>
              <a:ext uri="{FF2B5EF4-FFF2-40B4-BE49-F238E27FC236}">
                <a16:creationId xmlns:a16="http://schemas.microsoft.com/office/drawing/2014/main" id="{3B6CABAC-9528-4C33-9DA3-635C214318E0}"/>
              </a:ext>
            </a:extLst>
          </p:cNvPr>
          <p:cNvSpPr txBox="1"/>
          <p:nvPr/>
        </p:nvSpPr>
        <p:spPr>
          <a:xfrm>
            <a:off x="3377263" y="1260767"/>
            <a:ext cx="1887755" cy="2670384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buSzPts val="1440"/>
              <a:buFont typeface="Arial" pitchFamily="34" charset="0"/>
              <a:buNone/>
              <a:defRPr sz="1100" b="0"/>
            </a:lvl1pPr>
            <a:lvl2pPr marL="317500" indent="-31750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/>
            </a:lvl2pPr>
            <a:lvl3pPr marL="568325" indent="-22225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/>
            </a:lvl3pPr>
            <a:lvl4pPr marL="784225" indent="-201613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/>
            </a:lvl4pPr>
            <a:lvl5pPr marL="1000125" indent="-185738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IE" u="sng" dirty="0">
                <a:sym typeface="Trebuchet MS"/>
              </a:rPr>
              <a:t>State Action Reward State Action (SARSA)</a:t>
            </a:r>
          </a:p>
          <a:p>
            <a:endParaRPr dirty="0"/>
          </a:p>
          <a:p>
            <a:r>
              <a:rPr lang="en-IE" dirty="0">
                <a:sym typeface="Trebuchet MS"/>
              </a:rPr>
              <a:t> Improved version of Q-Learning     using online learning.</a:t>
            </a:r>
          </a:p>
          <a:p>
            <a:r>
              <a:rPr lang="en-IE" dirty="0">
                <a:sym typeface="Trebuchet MS"/>
              </a:rPr>
              <a:t>SARSA learns actions relative to the action it follows (</a:t>
            </a:r>
            <a:r>
              <a:rPr lang="en-IE" dirty="0" err="1">
                <a:sym typeface="Trebuchet MS"/>
              </a:rPr>
              <a:t>max,mean</a:t>
            </a:r>
            <a:r>
              <a:rPr lang="en-IE" dirty="0">
                <a:sym typeface="Trebuchet MS"/>
              </a:rPr>
              <a:t> etc)</a:t>
            </a:r>
            <a:endParaRPr dirty="0"/>
          </a:p>
          <a:p>
            <a:r>
              <a:rPr lang="en-IE" dirty="0">
                <a:sym typeface="Trebuchet MS"/>
              </a:rPr>
              <a:t>SARSA computes difference between Q(</a:t>
            </a:r>
            <a:r>
              <a:rPr lang="en-IE" dirty="0" err="1">
                <a:sym typeface="Trebuchet MS"/>
              </a:rPr>
              <a:t>s,a</a:t>
            </a:r>
            <a:r>
              <a:rPr lang="en-IE" dirty="0">
                <a:sym typeface="Trebuchet MS"/>
              </a:rPr>
              <a:t>) &amp; weighted sum of average action value and maximum. </a:t>
            </a:r>
            <a:endParaRPr dirty="0">
              <a:sym typeface="Trebuchet MS"/>
            </a:endParaRPr>
          </a:p>
          <a:p>
            <a:r>
              <a:rPr lang="en-IE" dirty="0">
                <a:sym typeface="Trebuchet MS"/>
              </a:rPr>
              <a:t>Hyperparameters = α, γ and ε</a:t>
            </a:r>
            <a:endParaRPr dirty="0">
              <a:sym typeface="Trebuchet MS"/>
            </a:endParaRPr>
          </a:p>
        </p:txBody>
      </p:sp>
      <p:sp>
        <p:nvSpPr>
          <p:cNvPr id="8" name="Google Shape;158;p3">
            <a:extLst>
              <a:ext uri="{FF2B5EF4-FFF2-40B4-BE49-F238E27FC236}">
                <a16:creationId xmlns:a16="http://schemas.microsoft.com/office/drawing/2014/main" id="{F2768FE8-278F-413B-B283-1744AF2C9C16}"/>
              </a:ext>
            </a:extLst>
          </p:cNvPr>
          <p:cNvSpPr txBox="1"/>
          <p:nvPr/>
        </p:nvSpPr>
        <p:spPr>
          <a:xfrm>
            <a:off x="5265018" y="1260767"/>
            <a:ext cx="1783112" cy="2670385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buSzPts val="1440"/>
              <a:buFont typeface="Arial" pitchFamily="34" charset="0"/>
              <a:buNone/>
              <a:defRPr sz="1100" b="0">
                <a:solidFill>
                  <a:schemeClr val="dk1"/>
                </a:solidFill>
              </a:defRPr>
            </a:lvl1pPr>
            <a:lvl2pPr marL="317500" indent="-31750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>
                <a:solidFill>
                  <a:schemeClr val="dk1"/>
                </a:solidFill>
              </a:defRPr>
            </a:lvl2pPr>
            <a:lvl3pPr marL="568325" indent="-22225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3pPr>
            <a:lvl4pPr marL="784225" indent="-201613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>
                <a:solidFill>
                  <a:schemeClr val="dk1"/>
                </a:solidFill>
              </a:defRPr>
            </a:lvl4pPr>
            <a:lvl5pPr marL="1000125" indent="-185738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>
                <a:solidFill>
                  <a:schemeClr val="dk1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IE" u="sng" dirty="0">
                <a:sym typeface="Trebuchet MS"/>
              </a:rPr>
              <a:t>Expected-SARSA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ym typeface="Trebuchet MS"/>
              </a:rPr>
              <a:t>Variant of SARSA that bases update on expected value of Q.</a:t>
            </a:r>
            <a:endParaRPr lang="en-IE" dirty="0"/>
          </a:p>
          <a:p>
            <a:r>
              <a:rPr lang="en-IE" dirty="0">
                <a:sym typeface="Trebuchet MS"/>
              </a:rPr>
              <a:t>Reduces variance leading to faster convergence.</a:t>
            </a:r>
            <a:endParaRPr lang="en-IE" dirty="0"/>
          </a:p>
          <a:p>
            <a:r>
              <a:rPr lang="en-IE" dirty="0">
                <a:sym typeface="Trebuchet MS"/>
              </a:rPr>
              <a:t>Action selection can occur after update unlike SARSA.</a:t>
            </a:r>
            <a:endParaRPr lang="en-IE" dirty="0"/>
          </a:p>
          <a:p>
            <a:r>
              <a:rPr lang="en-IE" dirty="0">
                <a:sym typeface="Trebuchet MS"/>
              </a:rPr>
              <a:t>Advantageous for returning actions like in Taxi problem.</a:t>
            </a:r>
            <a:endParaRPr lang="en-IE" dirty="0"/>
          </a:p>
          <a:p>
            <a:r>
              <a:rPr lang="en-IE" dirty="0">
                <a:sym typeface="Trebuchet MS"/>
              </a:rPr>
              <a:t>Hyperparameters = </a:t>
            </a:r>
            <a:r>
              <a:rPr lang="el-GR" dirty="0">
                <a:sym typeface="Trebuchet MS"/>
              </a:rPr>
              <a:t>α, γ </a:t>
            </a:r>
            <a:r>
              <a:rPr lang="en-IE" dirty="0">
                <a:sym typeface="Trebuchet MS"/>
              </a:rPr>
              <a:t>and </a:t>
            </a:r>
            <a:r>
              <a:rPr lang="el-GR" dirty="0">
                <a:sym typeface="Trebuchet MS"/>
              </a:rPr>
              <a:t>ε</a:t>
            </a:r>
          </a:p>
        </p:txBody>
      </p:sp>
      <p:sp>
        <p:nvSpPr>
          <p:cNvPr id="9" name="Google Shape;159;p3">
            <a:extLst>
              <a:ext uri="{FF2B5EF4-FFF2-40B4-BE49-F238E27FC236}">
                <a16:creationId xmlns:a16="http://schemas.microsoft.com/office/drawing/2014/main" id="{4C07D626-9081-46FE-8E69-E22C4A9EE6DD}"/>
              </a:ext>
            </a:extLst>
          </p:cNvPr>
          <p:cNvSpPr txBox="1"/>
          <p:nvPr/>
        </p:nvSpPr>
        <p:spPr>
          <a:xfrm>
            <a:off x="7048132" y="1260769"/>
            <a:ext cx="1710592" cy="2670386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buSzPts val="1440"/>
              <a:buFont typeface="Arial" pitchFamily="34" charset="0"/>
              <a:buNone/>
              <a:defRPr sz="1100" b="0">
                <a:solidFill>
                  <a:schemeClr val="dk1"/>
                </a:solidFill>
              </a:defRPr>
            </a:lvl1pPr>
            <a:lvl2pPr marL="317500" indent="-31750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>
                <a:solidFill>
                  <a:schemeClr val="dk1"/>
                </a:solidFill>
              </a:defRPr>
            </a:lvl2pPr>
            <a:lvl3pPr marL="568325" indent="-222250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3pPr>
            <a:lvl4pPr marL="784225" indent="-201613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>
                <a:solidFill>
                  <a:schemeClr val="dk1"/>
                </a:solidFill>
              </a:defRPr>
            </a:lvl4pPr>
            <a:lvl5pPr marL="1000125" indent="-185738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>
                <a:solidFill>
                  <a:schemeClr val="dk1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IE" sz="1200" u="sng" dirty="0">
                <a:sym typeface="Trebuchet MS"/>
              </a:rPr>
              <a:t>Deep Q-Learning</a:t>
            </a:r>
          </a:p>
          <a:p>
            <a:endParaRPr lang="en-IE" dirty="0">
              <a:sym typeface="Trebuchet MS"/>
            </a:endParaRPr>
          </a:p>
          <a:p>
            <a:endParaRPr lang="en-IE" dirty="0">
              <a:sym typeface="Trebuchet MS"/>
            </a:endParaRPr>
          </a:p>
          <a:p>
            <a:endParaRPr lang="en-IE" dirty="0">
              <a:sym typeface="Trebuchet MS"/>
            </a:endParaRPr>
          </a:p>
          <a:p>
            <a:r>
              <a:rPr lang="en-IE" dirty="0">
                <a:sym typeface="Trebuchet MS"/>
              </a:rPr>
              <a:t>Variant of Q-learning that uses a feed-forward neural network as a non-linear approximator of the Q-function.</a:t>
            </a:r>
            <a:endParaRPr dirty="0">
              <a:sym typeface="Trebuchet MS"/>
            </a:endParaRPr>
          </a:p>
          <a:p>
            <a:r>
              <a:rPr lang="en-IE" dirty="0">
                <a:sym typeface="Trebuchet MS"/>
              </a:rPr>
              <a:t>Network parameters are updated at each timestep using stochastic gradient descent.</a:t>
            </a:r>
            <a:endParaRPr dirty="0">
              <a:sym typeface="Trebuchet MS"/>
            </a:endParaRPr>
          </a:p>
          <a:p>
            <a:r>
              <a:rPr lang="en-IE" dirty="0">
                <a:sym typeface="Trebuchet MS"/>
              </a:rPr>
              <a:t>Uses Experience Replay to train the network using a random sample of past transitions.</a:t>
            </a:r>
            <a:endParaRPr dirty="0">
              <a:sym typeface="Trebuchet MS"/>
            </a:endParaRPr>
          </a:p>
          <a:p>
            <a:r>
              <a:rPr lang="en-IE" dirty="0">
                <a:sym typeface="Trebuchet MS"/>
              </a:rPr>
              <a:t>Uses ε-greedy approach to choose next action.</a:t>
            </a:r>
            <a:endParaRPr dirty="0">
              <a:sym typeface="Trebuchet MS"/>
            </a:endParaRPr>
          </a:p>
          <a:p>
            <a:endParaRPr dirty="0">
              <a:sym typeface="Trebuchet MS"/>
            </a:endParaRPr>
          </a:p>
          <a:p>
            <a:endParaRPr dirty="0">
              <a:sym typeface="Trebuchet MS"/>
            </a:endParaRPr>
          </a:p>
          <a:p>
            <a:endParaRPr dirty="0">
              <a:sym typeface="Trebuchet MS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B162777-48B8-43A8-A897-1BA128F36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54"/>
    </mc:Choice>
    <mc:Fallback xmlns="">
      <p:transition spd="slow" advTm="122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10DB2-CD09-4815-8791-127B68C9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12" y="1187079"/>
            <a:ext cx="5676134" cy="352890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85656B0E-B273-4648-8207-2DD3AE6F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43152"/>
            <a:ext cx="7909001" cy="339600"/>
          </a:xfrm>
        </p:spPr>
        <p:txBody>
          <a:bodyPr/>
          <a:lstStyle/>
          <a:p>
            <a:r>
              <a:rPr lang="en-GB" dirty="0"/>
              <a:t>Comparison of Algorithms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9176090-DBBD-447E-B77D-4DA964E48297}"/>
              </a:ext>
            </a:extLst>
          </p:cNvPr>
          <p:cNvSpPr txBox="1">
            <a:spLocks/>
          </p:cNvSpPr>
          <p:nvPr/>
        </p:nvSpPr>
        <p:spPr>
          <a:xfrm>
            <a:off x="340995" y="691200"/>
            <a:ext cx="7500938" cy="2071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Q-Learning, SARSA, Expected-SARSA, Random Search, DQN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5259C-0E0E-4D97-96A5-B8BADA2A8919}"/>
              </a:ext>
            </a:extLst>
          </p:cNvPr>
          <p:cNvSpPr txBox="1"/>
          <p:nvPr/>
        </p:nvSpPr>
        <p:spPr>
          <a:xfrm>
            <a:off x="340995" y="1260764"/>
            <a:ext cx="281403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The results indicate clearly that the Expected-SARSA algorithm worked best giving the least average time steps for the agent to reach its final destination, followed by Q-Learning, DQN and SARSA.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Comparing these state of-the-art algorithms with our baseline Random Search results clearly shows immense improvement.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Moreover, it can also be observed better results are achieved</a:t>
            </a:r>
            <a:br>
              <a:rPr lang="en-US" sz="1100" dirty="0"/>
            </a:br>
            <a:r>
              <a:rPr lang="en-US" sz="1100" dirty="0"/>
              <a:t>using the exploitation approach as compared to the exploration.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Thus, it is prudent to give more weightage to the iteratively learned values as compared to</a:t>
            </a:r>
            <a:br>
              <a:rPr lang="en-US" sz="1100" dirty="0"/>
            </a:br>
            <a:r>
              <a:rPr lang="en-US" sz="1100" dirty="0"/>
              <a:t>letting the agent explore the environment </a:t>
            </a:r>
            <a:br>
              <a:rPr lang="en-US" sz="1100" dirty="0"/>
            </a:br>
            <a:endParaRPr lang="en-IN" sz="1100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D3BD0FAD-5511-456B-958C-5B342A62F6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226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37"/>
    </mc:Choice>
    <mc:Fallback>
      <p:transition spd="slow" advTm="39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4621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2.4|14.6|0.9|1|0.7|0.6|1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0|13.5|9.4"/>
</p:tagLst>
</file>

<file path=ppt/theme/theme1.xml><?xml version="1.0" encoding="utf-8"?>
<a:theme xmlns:a="http://schemas.openxmlformats.org/drawingml/2006/main" name="TCD_PPT_Calibri_Option1a">
  <a:themeElements>
    <a:clrScheme name="Custom 5">
      <a:dk1>
        <a:srgbClr val="000000"/>
      </a:dk1>
      <a:lt1>
        <a:srgbClr val="FFFFFF"/>
      </a:lt1>
      <a:dk2>
        <a:srgbClr val="0070BB"/>
      </a:dk2>
      <a:lt2>
        <a:srgbClr val="FFFFFF"/>
      </a:lt2>
      <a:accent1>
        <a:srgbClr val="0070BB"/>
      </a:accent1>
      <a:accent2>
        <a:srgbClr val="0070BB"/>
      </a:accent2>
      <a:accent3>
        <a:srgbClr val="7C7C7C"/>
      </a:accent3>
      <a:accent4>
        <a:srgbClr val="A6A6A6"/>
      </a:accent4>
      <a:accent5>
        <a:srgbClr val="0E73B9"/>
      </a:accent5>
      <a:accent6>
        <a:srgbClr val="0070BB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TCD_PPT_Calibri_Option1a.potx</Template>
  <TotalTime>931</TotalTime>
  <Words>527</Words>
  <Application>Microsoft Office PowerPoint</Application>
  <PresentationFormat>On-screen Show (16:9)</PresentationFormat>
  <Paragraphs>68</Paragraphs>
  <Slides>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Minion Pro</vt:lpstr>
      <vt:lpstr>proxima-nova</vt:lpstr>
      <vt:lpstr>Times New Roman</vt:lpstr>
      <vt:lpstr>TCD_PPT_Calibri_Option1a</vt:lpstr>
      <vt:lpstr>Reinforcement Learning with Taxi-Traveller Agent</vt:lpstr>
      <vt:lpstr>Introduction</vt:lpstr>
      <vt:lpstr>Algorithms</vt:lpstr>
      <vt:lpstr>Comparison of Algorithms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dtpgraphics</dc:creator>
  <cp:lastModifiedBy>Siddhartha Bhattacharyya</cp:lastModifiedBy>
  <cp:revision>91</cp:revision>
  <cp:lastPrinted>2014-12-16T10:33:11Z</cp:lastPrinted>
  <dcterms:created xsi:type="dcterms:W3CDTF">2013-07-29T09:34:50Z</dcterms:created>
  <dcterms:modified xsi:type="dcterms:W3CDTF">2020-04-14T19:34:08Z</dcterms:modified>
</cp:coreProperties>
</file>